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73" r:id="rId3"/>
    <p:sldId id="280" r:id="rId4"/>
    <p:sldId id="281" r:id="rId5"/>
    <p:sldId id="262" r:id="rId6"/>
    <p:sldId id="282" r:id="rId7"/>
    <p:sldId id="283" r:id="rId8"/>
    <p:sldId id="263" r:id="rId9"/>
    <p:sldId id="264" r:id="rId10"/>
    <p:sldId id="265" r:id="rId11"/>
    <p:sldId id="266" r:id="rId12"/>
    <p:sldId id="277" r:id="rId13"/>
    <p:sldId id="27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3" autoAdjust="0"/>
    <p:restoredTop sz="94660"/>
  </p:normalViewPr>
  <p:slideViewPr>
    <p:cSldViewPr snapToGrid="0">
      <p:cViewPr>
        <p:scale>
          <a:sx n="100" d="100"/>
          <a:sy n="100" d="100"/>
        </p:scale>
        <p:origin x="72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展商数量</a:t>
            </a:r>
          </a:p>
        </c:rich>
      </c:tx>
      <c:layout>
        <c:manualLayout>
          <c:xMode val="edge"/>
          <c:yMode val="edge"/>
          <c:x val="0.3370887769110272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971050840144934E-2"/>
          <c:y val="0.33776287067528926"/>
          <c:w val="0.87533331857076424"/>
          <c:h val="0.5211267146862046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'No Bell'!$C$15</c:f>
              <c:strCache>
                <c:ptCount val="1"/>
                <c:pt idx="0">
                  <c:v>1st Time Exhibitors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'No Bell'!$A$16:$A$21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 2018</c:v>
                </c:pt>
                <c:pt idx="5">
                  <c:v>2019</c:v>
                </c:pt>
              </c:strCache>
            </c:strRef>
          </c:cat>
          <c:val>
            <c:numRef>
              <c:f>'No Bell'!$C$16:$C$21</c:f>
              <c:numCache>
                <c:formatCode>_(* #,##0_);_(* \(#,##0\);_(* "-"??_);_(@_)</c:formatCode>
                <c:ptCount val="6"/>
                <c:pt idx="0">
                  <c:v>696</c:v>
                </c:pt>
                <c:pt idx="1">
                  <c:v>773</c:v>
                </c:pt>
                <c:pt idx="2">
                  <c:v>732</c:v>
                </c:pt>
                <c:pt idx="3">
                  <c:v>643</c:v>
                </c:pt>
                <c:pt idx="4">
                  <c:v>674</c:v>
                </c:pt>
                <c:pt idx="5">
                  <c:v>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0-4746-97F9-0D3C732796FA}"/>
            </c:ext>
          </c:extLst>
        </c:ser>
        <c:ser>
          <c:idx val="0"/>
          <c:order val="1"/>
          <c:tx>
            <c:strRef>
              <c:f>'No Bell'!$D$15</c:f>
              <c:strCache>
                <c:ptCount val="1"/>
                <c:pt idx="0">
                  <c:v>Total Exhibitors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'No Bell'!$A$16:$A$21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 2018</c:v>
                </c:pt>
                <c:pt idx="5">
                  <c:v>2019</c:v>
                </c:pt>
              </c:strCache>
            </c:strRef>
          </c:cat>
          <c:val>
            <c:numRef>
              <c:f>'No Bell'!$D$16:$D$21</c:f>
              <c:numCache>
                <c:formatCode>_(* #,##0_);_(* \(#,##0\);_(* "-"??_);_(@_)</c:formatCode>
                <c:ptCount val="6"/>
                <c:pt idx="0">
                  <c:v>1930</c:v>
                </c:pt>
                <c:pt idx="1">
                  <c:v>2057</c:v>
                </c:pt>
                <c:pt idx="2">
                  <c:v>2020</c:v>
                </c:pt>
                <c:pt idx="3">
                  <c:v>1960</c:v>
                </c:pt>
                <c:pt idx="4">
                  <c:v>1931</c:v>
                </c:pt>
                <c:pt idx="5">
                  <c:v>1932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30-4746-97F9-0D3C73279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34112"/>
        <c:axId val="43035648"/>
      </c:barChart>
      <c:catAx>
        <c:axId val="4303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035648"/>
        <c:crosses val="autoZero"/>
        <c:auto val="1"/>
        <c:lblAlgn val="ctr"/>
        <c:lblOffset val="100"/>
        <c:noMultiLvlLbl val="0"/>
      </c:catAx>
      <c:valAx>
        <c:axId val="43035648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43034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479025545647562E-2"/>
          <c:y val="0.15579676313280796"/>
          <c:w val="0.89999966991022662"/>
          <c:h val="0.12467400061236854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0.21521</cdr:x>
      <cdr:y>0.15675</cdr:y>
    </cdr:from>
    <cdr:to>
      <cdr:x>0.48729</cdr:x>
      <cdr:y>0.25498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999" y="316467"/>
          <a:ext cx="1002535" cy="1983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zh-CN" altLang="en-US" sz="1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首次参展商</a:t>
          </a:r>
          <a:endParaRPr lang="zh-CN" altLang="en-US" sz="1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cdr:txBody>
    </cdr:sp>
  </cdr:relSizeAnchor>
  <cdr:relSizeAnchor xmlns:cdr="http://schemas.openxmlformats.org/drawingml/2006/chartDrawing">
    <cdr:from>
      <cdr:x>0.62666</cdr:x>
      <cdr:y>0.15463</cdr:y>
    </cdr:from>
    <cdr:to>
      <cdr:x>0.89874</cdr:x>
      <cdr:y>0.25285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09042" y="312183"/>
          <a:ext cx="1002535" cy="19830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CN" altLang="en-US" sz="10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展商总数</a:t>
          </a:r>
          <a:endParaRPr lang="zh-CN" altLang="en-US" sz="1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9F1DD-4DE3-4DA2-969A-71DEDC60E93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EF67-6CF2-45C3-B0E2-4EA7C1920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35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D7417-52E2-443C-8E0B-CEAFA4A2100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55289-BD52-470C-A00F-B08E50CB2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8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39663D-7F5B-4A3A-94B5-BD96E0C2ACD3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832E1D-FF6C-4065-A9CA-413EAF1C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5772" y="1782594"/>
            <a:ext cx="1036051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39663D-7F5B-4A3A-94B5-BD96E0C2ACD3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832E1D-FF6C-4065-A9CA-413EAF1C90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35772" y="365130"/>
            <a:ext cx="8886713" cy="105488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64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AFE9-71AB-4276-9E87-9F63E224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C9F96-DE27-4BD3-8818-D14E62773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CFC0A5-5836-475E-A1B7-00A7C465F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010DF-1C61-4F82-8F87-63FDD8A0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02BB-0F48-4900-AB11-8A35D66C8841}" type="datetime1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B526B-7D59-419D-A2AA-C5BB142AA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908FC-E27D-4F51-A9E2-B4C28EAC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AD94-C9EE-4FC9-9727-FA3F0BBE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7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6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215" y="650335"/>
            <a:ext cx="5873675" cy="1656659"/>
          </a:xfrm>
        </p:spPr>
        <p:txBody>
          <a:bodyPr/>
          <a:lstStyle/>
          <a:p>
            <a:pPr algn="l"/>
            <a:r>
              <a:rPr lang="en-US" sz="6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NHS </a:t>
            </a:r>
            <a:r>
              <a:rPr 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2019展后报告概况</a:t>
            </a:r>
            <a:endParaRPr 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err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2" y="1782594"/>
            <a:ext cx="9403988" cy="5075406"/>
          </a:xfrm>
        </p:spPr>
        <p:txBody>
          <a:bodyPr/>
          <a:lstStyle/>
          <a:p>
            <a:r>
              <a:rPr lang="en-US" sz="2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数字营销活动</a:t>
            </a:r>
            <a:endParaRPr lang="en-US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24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CredSpark</a:t>
            </a:r>
            <a:endParaRPr lang="en-US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参加问答（在注册过程之前）的理由，基于个人答案的给出自定义回答和建议，描述参加展会的好处以及展商、产品和活动好处的具体示例</a:t>
            </a:r>
            <a: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3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268人通过提交联系信息问答进入我们的数据库</a:t>
            </a:r>
          </a:p>
          <a:p>
            <a:pPr lvl="3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163人完成注册</a:t>
            </a:r>
          </a:p>
          <a:p>
            <a:pPr lvl="3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$450 </a:t>
            </a:r>
          </a:p>
          <a:p>
            <a:pPr lvl="1"/>
            <a:r>
              <a:rPr lang="en-US" sz="24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PPC</a:t>
            </a:r>
            <a:endParaRPr lang="en-US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2019年丰富的营销活动包括：</a:t>
            </a:r>
          </a:p>
          <a:p>
            <a:pPr lvl="3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领英展商展望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小型建筑和施工技术会议的目标用户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分类更佳的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Facebook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Instagram推广帖子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PPC活动的注册总人数：3,653 – 同比增长4%</a:t>
            </a:r>
          </a:p>
        </p:txBody>
      </p:sp>
    </p:spTree>
    <p:extLst>
      <p:ext uri="{BB962C8B-B14F-4D97-AF65-F5344CB8AC3E}">
        <p14:creationId xmlns:p14="http://schemas.microsoft.com/office/powerpoint/2010/main" val="2161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err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1" y="1782594"/>
            <a:ext cx="10360510" cy="5075406"/>
          </a:xfrm>
        </p:spPr>
        <p:txBody>
          <a:bodyPr/>
          <a:lstStyle/>
          <a:p>
            <a:r>
              <a:rPr lang="en-US" sz="24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数字营销活动</a:t>
            </a:r>
            <a:endParaRPr lang="en-US" sz="2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改进（针对性受众活动</a:t>
            </a:r>
            <a: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lvl="2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总曝光次数达到：252.8万</a:t>
            </a:r>
          </a:p>
          <a:p>
            <a:pPr lvl="2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登陆页面的总点击数：10,607</a:t>
            </a:r>
          </a:p>
          <a:p>
            <a:pPr lvl="3"/>
            <a:endParaRPr lang="en-US" sz="16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/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产品推荐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推出基于产品的推荐计划，而不仅仅是基于展商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已注册观众收到3封单独的电子邮件，以获取NHS展会现场推荐信息，2封电子邮件为展商推荐，1封为产品推荐</a:t>
            </a:r>
          </a:p>
          <a:p>
            <a:pPr lvl="1"/>
            <a:endParaRPr lang="en-US" sz="20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Hot Hits / Steals &amp; Deals</a:t>
            </a:r>
          </a:p>
          <a:p>
            <a:pPr lvl="2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Hot Hits包含我们特色展区中最热门的产品，观众可以扫描并保存他们喜欢的产品，我们的移动应用和现场屏幕上会以排行榜的形式展示这些产品。</a:t>
            </a:r>
          </a:p>
          <a:p>
            <a:pPr lvl="2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Steals &amp; 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Deals有一个滑动功能，让您了解展会现场的最划算产品并将其保存到您应用程序的清单中，以便参观这些展商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endParaRPr lang="en-US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endParaRPr lang="en-US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err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1" y="1782594"/>
            <a:ext cx="10360510" cy="5075406"/>
          </a:xfrm>
        </p:spPr>
        <p:txBody>
          <a:bodyPr/>
          <a:lstStyle/>
          <a:p>
            <a:r>
              <a:rPr lang="en-US" sz="24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数字营销活动</a:t>
            </a:r>
            <a:endParaRPr lang="en-US" sz="2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14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HOT HITS</a:t>
            </a:r>
            <a:endParaRPr lang="en-US" sz="1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浏览总数：1586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产品唯一身份扫描的总次数：345 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唯一扫描用户的总数：305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每名用户的平均扫描次数：12</a:t>
            </a:r>
          </a:p>
          <a:p>
            <a:pPr lvl="2"/>
            <a:endParaRPr lang="en-US" sz="12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r>
              <a:rPr lang="en-US" sz="12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按区域扫描</a:t>
            </a:r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美国制造：280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发布：320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新产品世界：611</a:t>
            </a:r>
          </a:p>
          <a:p>
            <a:pPr lvl="2"/>
            <a:r>
              <a:rPr lang="en-US" sz="12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NHS奖</a:t>
            </a:r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336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智能家居：37</a:t>
            </a:r>
          </a:p>
          <a:p>
            <a:pPr lvl="1"/>
            <a:endParaRPr lang="en-US" sz="14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STEALS &amp; DEALS</a:t>
            </a:r>
            <a:endParaRPr lang="en-US" sz="12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1,910次唯一身份浏览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16,312次曝光总数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5,480</a:t>
            </a:r>
            <a:r>
              <a:rPr lang="en-US" sz="12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个达成</a:t>
            </a:r>
            <a:r>
              <a:rPr lang="zh-CN" altLang="en-US" sz="12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sz="12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订单</a:t>
            </a:r>
            <a:endParaRPr lang="en-US" sz="12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2,093条收集的销售线索</a:t>
            </a:r>
          </a:p>
          <a:p>
            <a:pPr lvl="2"/>
            <a:r>
              <a:rPr lang="en-US" sz="12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356条收集的独特销售线索</a:t>
            </a:r>
          </a:p>
          <a:p>
            <a:pPr lvl="2"/>
            <a:endParaRPr lang="en-US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err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1" y="1398499"/>
            <a:ext cx="9998899" cy="5459501"/>
          </a:xfrm>
        </p:spPr>
        <p:txBody>
          <a:bodyPr/>
          <a:lstStyle/>
          <a:p>
            <a:r>
              <a:rPr lang="en-US" sz="24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新增特色展区</a:t>
            </a:r>
            <a:endParaRPr lang="en-US" sz="2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zh-CN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刺激</a:t>
            </a:r>
            <a:r>
              <a:rPr lang="en-US" sz="20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消费过道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zh-CN" alt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</a:t>
            </a:r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过道设于花园用品和工具展区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，专为</a:t>
            </a:r>
            <a:r>
              <a:rPr lang="zh-CN" altLang="zh-CN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刺激消费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</a:t>
            </a:r>
            <a:r>
              <a:rPr 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通常在登记时购买的产品。通常是利润率较高的产品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第一年，我们有20家展商，展商的反馈非常好。这些展商的展位流量很大，</a:t>
            </a:r>
            <a:r>
              <a:rPr 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他们对展位的位置非常满意</a:t>
            </a:r>
            <a:r>
              <a:rPr lang="zh-CN" alt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买家的反馈也非常积极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，但根据我们目前的调查结果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该展区的曝光率还不够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lvl="1"/>
            <a:endParaRPr lang="en-US" sz="20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1"/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零售服务解决方案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此展区与园艺用品和管道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电气相邻，主要展示将提升商店服务和审美的产品，如库存管理系统、POS显示器、跟踪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安全软件、搁架装置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类产品也是首次展出，共有26家公司参展。展商比较喜欢该展区，但不喜欢该展区的位置，因为它更比较靠近国际采购展区的展厅。与冲动消费过道类似，调查结果显示，对这一区域尚缺乏了解，但有意思的是，我们采访的零售商认为此展区有一定价值，而且对此很看好</a:t>
            </a:r>
          </a:p>
          <a:p>
            <a:pPr lvl="2"/>
            <a:endParaRPr lang="en-US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endParaRPr lang="en-US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4325" y="1504335"/>
            <a:ext cx="4851188" cy="530229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8853" y="3545513"/>
            <a:ext cx="3114489" cy="852157"/>
          </a:xfrm>
        </p:spPr>
        <p:txBody>
          <a:bodyPr/>
          <a:lstStyle/>
          <a:p>
            <a:pPr algn="ctr"/>
            <a:r>
              <a:rPr lang="en-US" sz="4400" b="1" u="sng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r>
              <a:rPr lang="en-US" sz="4400" b="1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400" b="1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sz="4400" b="1" u="sng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规模扩大</a:t>
            </a:r>
            <a:endParaRPr lang="en-US" b="1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72" y="259572"/>
            <a:ext cx="7869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渠道领头羊俱乐部</a:t>
            </a:r>
            <a:endParaRPr 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8106" y="1553379"/>
            <a:ext cx="881349" cy="246221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8065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6538" y="3416300"/>
            <a:ext cx="10360025" cy="3244072"/>
          </a:xfrm>
        </p:spPr>
        <p:txBody>
          <a:bodyPr>
            <a:normAutofit fontScale="92500" lnSpcReduction="20000"/>
          </a:bodyPr>
          <a:lstStyle/>
          <a:p>
            <a:r>
              <a:rPr lang="en-US" sz="238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新增</a:t>
            </a:r>
            <a:r>
              <a:rPr lang="en-US" sz="238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en-US" sz="238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</a:t>
            </a:r>
            <a:r>
              <a:rPr lang="en-US" sz="238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51% - 740 </a:t>
            </a:r>
            <a:r>
              <a:rPr lang="en-US" sz="153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sz="1530" i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手动重复数据删除并非最终数量</a:t>
            </a:r>
            <a:r>
              <a:rPr lang="en-US" sz="153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en-US" sz="238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保留率</a:t>
            </a:r>
            <a:r>
              <a:rPr lang="en-US" sz="238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49%</a:t>
            </a:r>
          </a:p>
          <a:p>
            <a:endParaRPr 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238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新展商示例：WILLIAMS</a:t>
            </a:r>
            <a:r>
              <a:rPr lang="en-US" sz="238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SONOMA, VALUEMERCH.COM, SPREETAIL; MERCADO LIBRE, TOOM </a:t>
            </a:r>
            <a:r>
              <a:rPr lang="en-US" sz="238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Baumarkt</a:t>
            </a:r>
            <a:r>
              <a:rPr lang="en-US" sz="238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SUPPLYKICK, EPICENTRK, DILLARD'S, JUMBO-MARKT AG, Bass Pro, RAKUTEN  …</a:t>
            </a:r>
          </a:p>
          <a:p>
            <a:pPr marL="0" indent="0">
              <a:buNone/>
            </a:pPr>
            <a:endParaRPr 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sz="2380" i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*新展商指过去3</a:t>
            </a:r>
            <a:r>
              <a:rPr lang="en-US" sz="2380" i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年没有参加过展会</a:t>
            </a:r>
            <a:r>
              <a:rPr lang="zh-CN" altLang="en-US" sz="2380" i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的展商</a:t>
            </a:r>
            <a:endParaRPr lang="en-US" sz="2380" i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90936" y="1499164"/>
            <a:ext cx="10516511" cy="13229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538" y="289069"/>
            <a:ext cx="7869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渠道领头羊俱乐部</a:t>
            </a:r>
            <a:endParaRPr 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494" y="1826408"/>
            <a:ext cx="433965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CN" altLang="en-US" sz="36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展商新增和</a:t>
            </a:r>
            <a:r>
              <a:rPr lang="en-US" altLang="zh-CN" sz="3600" b="1" u="sng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保留</a:t>
            </a:r>
            <a:r>
              <a:rPr lang="zh-CN" altLang="en-US" sz="3600" b="1" u="sng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endParaRPr lang="zh-CN" altLang="en-US" sz="3600" b="1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89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年展商数据</a:t>
            </a:r>
            <a:b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1" y="1398499"/>
            <a:ext cx="9043914" cy="5459501"/>
          </a:xfr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展商</a:t>
            </a:r>
            <a:r>
              <a:rPr lang="en-US" altLang="zh-CN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整体</a:t>
            </a:r>
            <a:r>
              <a:rPr lang="zh-CN" alt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</a:t>
            </a:r>
            <a:endParaRPr lang="en-US" sz="18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altLang="zh-CN" sz="16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en-US" altLang="zh-CN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13,798</a:t>
            </a:r>
            <a:r>
              <a:rPr lang="zh-CN" alt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家展</a:t>
            </a:r>
            <a:r>
              <a:rPr lang="zh-CN" alt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endParaRPr lang="en-US" altLang="zh-CN" sz="16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购买</a:t>
            </a:r>
            <a:r>
              <a:rPr lang="zh-CN" alt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人数</a:t>
            </a:r>
            <a:r>
              <a:rPr 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相较于2018年增加7</a:t>
            </a:r>
            <a:r>
              <a:rPr 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新增展商</a:t>
            </a:r>
            <a:endParaRPr lang="en-US" sz="18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57.95</a:t>
            </a:r>
            <a:r>
              <a:rPr lang="en-US" sz="16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  <a:p>
            <a:pPr lvl="2"/>
            <a:r>
              <a:rPr lang="en-US" sz="14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已核准和现场注册</a:t>
            </a:r>
            <a:endParaRPr lang="en-US" sz="14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2" indent="0">
              <a:buNone/>
            </a:pPr>
            <a:endParaRPr lang="en-US" sz="1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</a:t>
            </a:r>
            <a:r>
              <a:rPr lang="zh-CN" altLang="zh-CN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商保有</a:t>
            </a:r>
            <a:r>
              <a:rPr lang="zh-CN" altLang="zh-CN" sz="1800" dirty="0" smtClean="0"/>
              <a:t>率</a:t>
            </a:r>
            <a:r>
              <a:rPr 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单独展商</a:t>
            </a:r>
            <a:r>
              <a:rPr 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16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42.05%</a:t>
            </a:r>
          </a:p>
          <a:p>
            <a:pPr lvl="2"/>
            <a:r>
              <a:rPr lang="en-US" sz="14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相较于2018年增加23</a:t>
            </a:r>
            <a:r>
              <a:rPr lang="en-US" sz="14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</a:p>
          <a:p>
            <a:pPr marL="914400" lvl="2" indent="0">
              <a:buNone/>
            </a:pPr>
            <a:endParaRPr lang="en-US" sz="1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独立零售商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16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1,425家展商——相较于2018年增加5.1</a:t>
            </a:r>
            <a:r>
              <a:rPr lang="en-US" sz="16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en-US" sz="16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1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2019年数据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043941"/>
              </p:ext>
            </p:extLst>
          </p:nvPr>
        </p:nvGraphicFramePr>
        <p:xfrm>
          <a:off x="569978" y="1762124"/>
          <a:ext cx="3611497" cy="4961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2195">
                  <a:extLst>
                    <a:ext uri="{9D8B030D-6E8A-4147-A177-3AD203B41FA5}">
                      <a16:colId xmlns:a16="http://schemas.microsoft.com/office/drawing/2014/main" val="4050108885"/>
                    </a:ext>
                  </a:extLst>
                </a:gridCol>
                <a:gridCol w="719302">
                  <a:extLst>
                    <a:ext uri="{9D8B030D-6E8A-4147-A177-3AD203B41FA5}">
                      <a16:colId xmlns:a16="http://schemas.microsoft.com/office/drawing/2014/main" val="2629689382"/>
                    </a:ext>
                  </a:extLst>
                </a:gridCol>
              </a:tblGrid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NHS展商对比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480385428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186976033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种类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% + / -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595436273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网络/目录销售/电子零售商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728735515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汽车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328908803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折扣店/一美元商店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8467392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体育用品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840057806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五金店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731104503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家居装饰店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141838929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建筑/木材材料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244814263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家居装饰/厨房用具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600129842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进口商/出口商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590457551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厨房/浴室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-33%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756788543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草坪、花园和户外生活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4160279322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大型零售商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870006084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油漆零售商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-35%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562392529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宠物店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67%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4002589968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管道工程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50255316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泳池和Spa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-69%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200171785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超市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3865580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235577599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农场和牧场零售商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704234681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装修/设计零售商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89367418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地板零售商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541104929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贮木场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07366308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墙纸零售商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-67%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953767051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电气零售商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805100862"/>
                  </a:ext>
                </a:extLst>
              </a:tr>
              <a:tr h="177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Lancaster零售商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rgbClr val="000000"/>
                          </a:solidFill>
                          <a:latin typeface="Calibri"/>
                        </a:rPr>
                        <a:t>97%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0827584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58080"/>
              </p:ext>
            </p:extLst>
          </p:nvPr>
        </p:nvGraphicFramePr>
        <p:xfrm>
          <a:off x="4730376" y="1762129"/>
          <a:ext cx="2584824" cy="2840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004">
                  <a:extLst>
                    <a:ext uri="{9D8B030D-6E8A-4147-A177-3AD203B41FA5}">
                      <a16:colId xmlns:a16="http://schemas.microsoft.com/office/drawing/2014/main" val="2744840581"/>
                    </a:ext>
                  </a:extLst>
                </a:gridCol>
                <a:gridCol w="514820">
                  <a:extLst>
                    <a:ext uri="{9D8B030D-6E8A-4147-A177-3AD203B41FA5}">
                      <a16:colId xmlns:a16="http://schemas.microsoft.com/office/drawing/2014/main" val="2117212452"/>
                    </a:ext>
                  </a:extLst>
                </a:gridCol>
              </a:tblGrid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转售商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0198023"/>
                  </a:ext>
                </a:extLst>
              </a:tr>
              <a:tr h="2972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建筑商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承包商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改造商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8659197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政府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980440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7841191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仓储会员店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3223021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批发商/经销商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7050942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服务代表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5555747"/>
                  </a:ext>
                </a:extLst>
              </a:tr>
              <a:tr h="2250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6655227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7644876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非零售商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4396055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制造商代表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6878291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建筑师/设计师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5229308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顾问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8818968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制造商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-50%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665130"/>
                  </a:ext>
                </a:extLst>
              </a:tr>
              <a:tr h="1554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行业专业人士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4136572"/>
                  </a:ext>
                </a:extLst>
              </a:tr>
              <a:tr h="29728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Lancaster行业专业人士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8721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90681" y="343614"/>
            <a:ext cx="4955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购买人数增加</a:t>
            </a:r>
            <a:r>
              <a:rPr lang="en-US" sz="36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7</a:t>
            </a:r>
            <a:r>
              <a:rPr lang="en-US" sz="3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73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2019年数据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922206"/>
              </p:ext>
            </p:extLst>
          </p:nvPr>
        </p:nvGraphicFramePr>
        <p:xfrm>
          <a:off x="1867460" y="2371725"/>
          <a:ext cx="5790640" cy="397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9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14" y="392110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（2020年继续</a:t>
            </a:r>
            <a:r>
              <a:rPr lang="en-US" sz="4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1" y="1782594"/>
            <a:ext cx="10360510" cy="5075406"/>
          </a:xfrm>
        </p:spPr>
        <p:txBody>
          <a:bodyPr/>
          <a:lstStyle/>
          <a:p>
            <a:r>
              <a:rPr lang="en-US" sz="2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公关活动</a:t>
            </a:r>
            <a:r>
              <a:rPr lang="en-US" sz="2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sz="2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公关公司</a:t>
            </a:r>
            <a:endParaRPr lang="en-US" sz="2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24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聘请外部公关公司负责2019年公关活动</a:t>
            </a:r>
          </a:p>
          <a:p>
            <a:pPr lvl="2"/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举办NHS展会现场卫星媒体巡回展示会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进入全国市场（市场情况见下一页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lvl="4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包含直播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预录电视及无线电台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4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30个地方性电视节目，以及2个全国性联合电视节目</a:t>
            </a:r>
          </a:p>
          <a:p>
            <a:pPr lvl="4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106万+曝光次数（截至目前）</a:t>
            </a:r>
          </a:p>
          <a:p>
            <a:pPr lvl="2"/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现场视频制作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完成完整NHS展会幕后花絮的发布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4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包括全国16个地方性广播电台，其中包括1个全国性联合电台</a:t>
            </a:r>
          </a:p>
          <a:p>
            <a:pPr lvl="5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510万+曝光次数（截至目前）</a:t>
            </a:r>
          </a:p>
          <a:p>
            <a:pPr lvl="3"/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制作6个展商产品现场展示视频</a:t>
            </a:r>
          </a:p>
          <a:p>
            <a:pPr lvl="2"/>
            <a:endParaRPr lang="en-US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72" y="1547766"/>
            <a:ext cx="5560304" cy="417022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2019年卫星媒体巡回展示会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37119" y="3576389"/>
            <a:ext cx="2810385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165</a:t>
            </a:r>
            <a:r>
              <a:rPr 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家媒体参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</a:t>
            </a:r>
            <a:endParaRPr lang="en-US" sz="2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260+篇报道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3200万+媒体曝光次数</a:t>
            </a:r>
          </a:p>
          <a:p>
            <a:pPr algn="ctr"/>
            <a:r>
              <a:rPr 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$160万预估媒体价值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3670" y="1561669"/>
            <a:ext cx="8886713" cy="10548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695" y="1688199"/>
            <a:ext cx="2911146" cy="246221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卫星媒体巡回展示会亮点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2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46" y="16073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altLang="zh-CN" b="1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SMT – </a:t>
            </a:r>
            <a:r>
              <a:rPr lang="en-US" altLang="zh-CN" b="1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媒体市场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831319"/>
              </p:ext>
            </p:extLst>
          </p:nvPr>
        </p:nvGraphicFramePr>
        <p:xfrm>
          <a:off x="110380" y="1695513"/>
          <a:ext cx="2585626" cy="4670427"/>
        </p:xfrm>
        <a:graphic>
          <a:graphicData uri="http://schemas.openxmlformats.org/drawingml/2006/table">
            <a:tbl>
              <a:tblPr/>
              <a:tblGrid>
                <a:gridCol w="822625">
                  <a:extLst>
                    <a:ext uri="{9D8B030D-6E8A-4147-A177-3AD203B41FA5}">
                      <a16:colId xmlns:a16="http://schemas.microsoft.com/office/drawing/2014/main" val="3152325120"/>
                    </a:ext>
                  </a:extLst>
                </a:gridCol>
                <a:gridCol w="1076033">
                  <a:extLst>
                    <a:ext uri="{9D8B030D-6E8A-4147-A177-3AD203B41FA5}">
                      <a16:colId xmlns:a16="http://schemas.microsoft.com/office/drawing/2014/main" val="2034418977"/>
                    </a:ext>
                  </a:extLst>
                </a:gridCol>
                <a:gridCol w="686968">
                  <a:extLst>
                    <a:ext uri="{9D8B030D-6E8A-4147-A177-3AD203B41FA5}">
                      <a16:colId xmlns:a16="http://schemas.microsoft.com/office/drawing/2014/main" val="1196036269"/>
                    </a:ext>
                  </a:extLst>
                </a:gridCol>
              </a:tblGrid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Slot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(Eastern)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City &amp; Market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792176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7:20-7:30am ET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WXIN-TV FOX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Indianapolis, 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03269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7:50-8:00am ET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KLTF-AM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Minneapolis, MN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#15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674271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8:10-8:20am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WKKX AM/WVLY-AM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Wheeling, WV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#TBD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644239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8:20-8:30am ET 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RadioVision Network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National/Online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88876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8:30-8:40am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WTLV-TV NBC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Jacksonville, FL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062603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9:00-9:10am ET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WPHL-TV MyNetwork TV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Philadelphia, PA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59003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35377"/>
              </p:ext>
            </p:extLst>
          </p:nvPr>
        </p:nvGraphicFramePr>
        <p:xfrm>
          <a:off x="2696006" y="2069367"/>
          <a:ext cx="2589816" cy="4212972"/>
        </p:xfrm>
        <a:graphic>
          <a:graphicData uri="http://schemas.openxmlformats.org/drawingml/2006/table">
            <a:tbl>
              <a:tblPr/>
              <a:tblGrid>
                <a:gridCol w="823958">
                  <a:extLst>
                    <a:ext uri="{9D8B030D-6E8A-4147-A177-3AD203B41FA5}">
                      <a16:colId xmlns:a16="http://schemas.microsoft.com/office/drawing/2014/main" val="3840713010"/>
                    </a:ext>
                  </a:extLst>
                </a:gridCol>
                <a:gridCol w="1077776">
                  <a:extLst>
                    <a:ext uri="{9D8B030D-6E8A-4147-A177-3AD203B41FA5}">
                      <a16:colId xmlns:a16="http://schemas.microsoft.com/office/drawing/2014/main" val="2693180360"/>
                    </a:ext>
                  </a:extLst>
                </a:gridCol>
                <a:gridCol w="688082">
                  <a:extLst>
                    <a:ext uri="{9D8B030D-6E8A-4147-A177-3AD203B41FA5}">
                      <a16:colId xmlns:a16="http://schemas.microsoft.com/office/drawing/2014/main" val="3282148094"/>
                    </a:ext>
                  </a:extLst>
                </a:gridCol>
              </a:tblGrid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9:10-9:20am ET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WYZZ-TV FOX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Peoria, IL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#113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05895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9:30-9:40am ET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Daily Flash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T&amp;S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15545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9:40-9:50am ET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Newswatch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T&amp;S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357434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9:50-10:00am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WELD AM/FM Fisher West Virginia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#TBD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5074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10:15-10:20am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KAMR-TV NBC Amarillo, TX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#131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052768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10:20-10:25am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WUTR-TV MyNet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Baltimore, MD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229158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10:25-10:35am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WXIA-TV NBC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Atlanta, GA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1817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946009"/>
              </p:ext>
            </p:extLst>
          </p:nvPr>
        </p:nvGraphicFramePr>
        <p:xfrm>
          <a:off x="5281632" y="2069367"/>
          <a:ext cx="2589816" cy="4477639"/>
        </p:xfrm>
        <a:graphic>
          <a:graphicData uri="http://schemas.openxmlformats.org/drawingml/2006/table">
            <a:tbl>
              <a:tblPr/>
              <a:tblGrid>
                <a:gridCol w="823958">
                  <a:extLst>
                    <a:ext uri="{9D8B030D-6E8A-4147-A177-3AD203B41FA5}">
                      <a16:colId xmlns:a16="http://schemas.microsoft.com/office/drawing/2014/main" val="703951970"/>
                    </a:ext>
                  </a:extLst>
                </a:gridCol>
                <a:gridCol w="1077776">
                  <a:extLst>
                    <a:ext uri="{9D8B030D-6E8A-4147-A177-3AD203B41FA5}">
                      <a16:colId xmlns:a16="http://schemas.microsoft.com/office/drawing/2014/main" val="584285031"/>
                    </a:ext>
                  </a:extLst>
                </a:gridCol>
                <a:gridCol w="688082">
                  <a:extLst>
                    <a:ext uri="{9D8B030D-6E8A-4147-A177-3AD203B41FA5}">
                      <a16:colId xmlns:a16="http://schemas.microsoft.com/office/drawing/2014/main" val="3686366038"/>
                    </a:ext>
                  </a:extLst>
                </a:gridCol>
              </a:tblGrid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10:35-10:40am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WATN-TV ABC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Memphis, TN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21142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10:40-10:50am ET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WJLA-TV ABC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Washington DC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#6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227137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10:50-11:00am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KCTU-TV IND 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Wichita, KS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DMA # 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T&amp;S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108859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11:00-11:10am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KOSA-TV CBS 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Odessa, TX 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#142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T&amp;S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554097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11:10-11:20am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KSTU-TV FOX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Salt Lake City, UT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DMA #30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307319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11:20-11:30am ET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Cable Radio Network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94440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11:30-11:40am ET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WYAM-TV IND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Huntsville, 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#80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2898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80148"/>
              </p:ext>
            </p:extLst>
          </p:nvPr>
        </p:nvGraphicFramePr>
        <p:xfrm>
          <a:off x="7871448" y="2069366"/>
          <a:ext cx="2228247" cy="4656608"/>
        </p:xfrm>
        <a:graphic>
          <a:graphicData uri="http://schemas.openxmlformats.org/drawingml/2006/table">
            <a:tbl>
              <a:tblPr/>
              <a:tblGrid>
                <a:gridCol w="708924">
                  <a:extLst>
                    <a:ext uri="{9D8B030D-6E8A-4147-A177-3AD203B41FA5}">
                      <a16:colId xmlns:a16="http://schemas.microsoft.com/office/drawing/2014/main" val="2093654995"/>
                    </a:ext>
                  </a:extLst>
                </a:gridCol>
                <a:gridCol w="927306">
                  <a:extLst>
                    <a:ext uri="{9D8B030D-6E8A-4147-A177-3AD203B41FA5}">
                      <a16:colId xmlns:a16="http://schemas.microsoft.com/office/drawing/2014/main" val="2789062171"/>
                    </a:ext>
                  </a:extLst>
                </a:gridCol>
                <a:gridCol w="592017">
                  <a:extLst>
                    <a:ext uri="{9D8B030D-6E8A-4147-A177-3AD203B41FA5}">
                      <a16:colId xmlns:a16="http://schemas.microsoft.com/office/drawing/2014/main" val="2815694534"/>
                    </a:ext>
                  </a:extLst>
                </a:gridCol>
              </a:tblGrid>
              <a:tr h="698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11:40-11:50am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PCTV/Park City TV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Online/national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T&amp;S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856218"/>
                  </a:ext>
                </a:extLst>
              </a:tr>
              <a:tr h="698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11:50am – 12:00pm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Conn-TV 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Syndicated (Atlanta)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T&amp;S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951474"/>
                  </a:ext>
                </a:extLst>
              </a:tr>
              <a:tr h="698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12:10-12:20pm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KXYL Radio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Abilene, TX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#165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Taped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27639"/>
                  </a:ext>
                </a:extLst>
              </a:tr>
              <a:tr h="698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12:20-12:30pm ET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KTVI-TV FOX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St. Louis, MO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Live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404624"/>
                  </a:ext>
                </a:extLst>
              </a:tr>
              <a:tr h="642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Generic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WCIU-TV IND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Chicago, IL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Custom Generic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844819"/>
                  </a:ext>
                </a:extLst>
              </a:tr>
              <a:tr h="8588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Generic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WCMH-TV NBC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Columbus, OH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DMA #34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Generic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339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56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err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1" y="1782594"/>
            <a:ext cx="10360510" cy="5075406"/>
          </a:xfrm>
        </p:spPr>
        <p:txBody>
          <a:bodyPr/>
          <a:lstStyle/>
          <a:p>
            <a:r>
              <a:rPr lang="en-US" sz="2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公关活动</a:t>
            </a:r>
            <a:r>
              <a:rPr lang="en-US" sz="2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sz="2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公关公司（续</a:t>
            </a:r>
            <a:r>
              <a:rPr lang="en-US" sz="2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lvl="1"/>
            <a:r>
              <a:rPr lang="en-US" sz="24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媒体覆盖率和现场影响力提高</a:t>
            </a:r>
            <a:endParaRPr lang="en-US" sz="2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发布的新闻稿数量和展会信息增加，增加525多家</a:t>
            </a:r>
            <a:b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媒体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包括花园用品和家居装修相关信息，拉斯维加斯当地和国家级媒体</a:t>
            </a:r>
            <a:endParaRPr lang="en-US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2"/>
            <a: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47%的现场编辑媒体是首次参加NHS展会</a:t>
            </a:r>
          </a:p>
          <a:p>
            <a:pPr lvl="3"/>
            <a:r>
              <a:rPr 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现场报道的媒体包括</a:t>
            </a:r>
            <a:r>
              <a:rPr 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Oprah 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Magazine、NBC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Today 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Show以及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FOX News 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Channel、KLAS-TV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(CBS – Local)、KVVU-TV (FOX – Local)、On The House With The Carey 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Brothers、The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Money 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Pit、HouseSmarts</a:t>
            </a:r>
            <a:endParaRPr lang="en-US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内容营销</a:t>
            </a:r>
            <a:endParaRPr lang="en-US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与单纯的NHS广告相比</a:t>
            </a:r>
            <a:r>
              <a:rPr 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en-US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营销策略</a:t>
            </a:r>
            <a:r>
              <a:rPr lang="zh-CN" altLang="en-US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作出</a:t>
            </a:r>
            <a:r>
              <a:rPr lang="en-US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改进</a:t>
            </a:r>
            <a:r>
              <a:rPr lang="zh-CN" alt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，改为</a:t>
            </a:r>
            <a:r>
              <a:rPr lang="zh-CN" altLang="zh-CN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zh-CN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讲故事的方式开展全年营销</a:t>
            </a:r>
            <a:endParaRPr lang="en-US" altLang="zh-CN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20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与行业合作伙伴联手创作内容，使NHS成为行业信息的领导者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59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71" y="343614"/>
            <a:ext cx="8801225" cy="1054885"/>
          </a:xfrm>
          <a:prstGeom prst="rect">
            <a:avLst/>
          </a:prstGeom>
        </p:spPr>
        <p:txBody>
          <a:bodyPr/>
          <a:lstStyle/>
          <a:p>
            <a:r>
              <a:rPr lang="en-US" sz="4400" b="1" dirty="0" err="1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新营销活动</a:t>
            </a:r>
            <a: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71" y="1782594"/>
            <a:ext cx="10360510" cy="5075406"/>
          </a:xfrm>
        </p:spPr>
        <p:txBody>
          <a:bodyPr/>
          <a:lstStyle/>
          <a:p>
            <a:r>
              <a:rPr lang="en-US" sz="2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内容营销（续</a:t>
            </a:r>
            <a:r>
              <a:rPr lang="en-US" sz="2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en-US" sz="24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行业合作伙伴增进联系</a:t>
            </a:r>
            <a:endParaRPr lang="en-US" sz="24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zh-CN" alt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头版头条</a:t>
            </a:r>
            <a:r>
              <a:rPr lang="en-US" altLang="zh-CN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Hardlines</a:t>
            </a:r>
            <a:r>
              <a:rPr lang="en-US" altLang="zh-CN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sz="20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HHIQ印刷活动自定义内容开发</a:t>
            </a:r>
            <a:endParaRPr lang="en-US" sz="18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4"/>
            <a:r>
              <a:rPr 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4)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个客户“评价类”广告，包括加拿大制造商和零售商对摄影、写作、页面布局和创意四个方面发表的评价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zh-CN" altLang="en-US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家居行业业务</a:t>
            </a:r>
            <a:r>
              <a:rPr lang="en-US" altLang="zh-CN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HomeWorld</a:t>
            </a:r>
            <a:r>
              <a:rPr lang="en-US" altLang="zh-CN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Business）</a:t>
            </a:r>
            <a:endParaRPr lang="en-US" sz="20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开展NHS月度“趋势观察博客”计划，覆盖家居装饰行业的热门话题</a:t>
            </a:r>
            <a:endParaRPr lang="en-US" sz="1800" dirty="0" smtClean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/>
            <a:r>
              <a:rPr lang="en-US" sz="20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花园用品建造</a:t>
            </a:r>
            <a:r>
              <a:rPr lang="en-US" sz="20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sz="20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en-US" sz="20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供应经销商</a:t>
            </a:r>
            <a:endParaRPr lang="en-US" sz="20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扩大“特别报道”的覆盖范围，纳入NHS信息、展会亮点以及“展商聚焦”计划，NHS展商</a:t>
            </a:r>
            <a:r>
              <a:rPr lang="en-US" sz="1800" dirty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/产品亮点占2页以上</a:t>
            </a:r>
          </a:p>
          <a:p>
            <a:pPr lvl="4"/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数字共享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r>
              <a:rPr lang="zh-CN" altLang="en-US" sz="1800" dirty="0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已完成</a:t>
            </a:r>
            <a:r>
              <a:rPr lang="en-US" sz="1800" dirty="0" err="1" smtClean="0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更新的每日电子简讯</a:t>
            </a:r>
            <a:r>
              <a:rPr lang="en-US" sz="1800" dirty="0" err="1">
                <a:solidFill>
                  <a:srgbClr val="102D3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，对NHS赞助的“产品中心展示”进行专题报道</a:t>
            </a:r>
            <a:endParaRPr lang="en-US" sz="1800" dirty="0">
              <a:solidFill>
                <a:srgbClr val="102D3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53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13679</TotalTime>
  <Words>931</Words>
  <Application>Microsoft Office PowerPoint</Application>
  <PresentationFormat>Widescreen</PresentationFormat>
  <Paragraphs>349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等线</vt:lpstr>
      <vt:lpstr>微软雅黑</vt:lpstr>
      <vt:lpstr>Arial</vt:lpstr>
      <vt:lpstr>Calibri</vt:lpstr>
      <vt:lpstr>Calibri Light</vt:lpstr>
      <vt:lpstr>Times New Roman</vt:lpstr>
      <vt:lpstr>Office Theme</vt:lpstr>
      <vt:lpstr>PowerPoint Presentation</vt:lpstr>
      <vt:lpstr>2019年展商数据 </vt:lpstr>
      <vt:lpstr>2019年数据</vt:lpstr>
      <vt:lpstr>2019年数据</vt:lpstr>
      <vt:lpstr>新营销活动（2020年继续）</vt:lpstr>
      <vt:lpstr>2019年卫星媒体巡回展示会</vt:lpstr>
      <vt:lpstr>新营销活动 SMT – 媒体市场</vt:lpstr>
      <vt:lpstr>新营销活动</vt:lpstr>
      <vt:lpstr>新营销活动 </vt:lpstr>
      <vt:lpstr>新营销活动 </vt:lpstr>
      <vt:lpstr>新营销活动 </vt:lpstr>
      <vt:lpstr>新营销活动 </vt:lpstr>
      <vt:lpstr>新营销活动 </vt:lpstr>
      <vt:lpstr>公司 规模扩大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Sillo, Kim (RX)</dc:creator>
  <cp:lastModifiedBy>Yuan, Yuan (RX)</cp:lastModifiedBy>
  <cp:revision>70</cp:revision>
  <dcterms:created xsi:type="dcterms:W3CDTF">2018-09-11T14:09:33Z</dcterms:created>
  <dcterms:modified xsi:type="dcterms:W3CDTF">2019-07-09T07:15:17Z</dcterms:modified>
</cp:coreProperties>
</file>